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80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C4DE4-5F48-4ECC-8A67-78098ED0E117}" type="datetime1">
              <a:rPr lang="vi-VN" smtClean="0"/>
              <a:t>02-07-2020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7A824-B9A3-4B1A-8BF2-1EAABD27BB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1654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2C25F-CB51-4F32-86F6-15B22B51EB09}" type="datetime1">
              <a:rPr lang="vi-VN" smtClean="0"/>
              <a:t>02-07-2020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50489-A626-4283-99DF-E2C70E417A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6649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350489-A626-4283-99DF-E2C70E417A2D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B561824-F3F9-4E9C-B601-AA25B1EE271E}" type="datetime1">
              <a:rPr lang="vi-VN" smtClean="0"/>
              <a:t>02-07-2020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5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D23A-2312-4DBF-9E4E-821E093F2D31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7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38FE3-92BF-4530-8631-8AB64D651841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9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56A38-CABD-4B90-90C7-308ED5AE0563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2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4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1C1FC-4BB5-4F8B-8DAB-02429C26F4F5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13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61057-2EF9-40FA-83A8-7E1E5A530B7A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566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4B842-E27D-439F-93DA-4281F91CF503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8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374A7-2447-41F7-BB03-02CA35CD2A60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2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F71A5-5091-4730-8E09-6A8307181731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103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E0BC-319A-4E8A-B8FC-1C24E3750179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7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72D7F-39D3-4099-8A30-B13AB1B4FBA9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8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1101B-64FB-465D-BC56-FB807CB43CC9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94004-3792-4E8A-9651-ECC1ABE494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07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236220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sz="4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4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vi-V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vi-V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vi-V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vi-VN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ĐỀ TÀI: XÂY DỰNG PHẦN MỀM QUẢN LÝ BÁN </a:t>
            </a: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24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3962400"/>
            <a:ext cx="5105400" cy="90467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vi-VN" sz="1800" b="1" dirty="0" smtClean="0">
                <a:solidFill>
                  <a:srgbClr val="92D050"/>
                </a:solidFill>
                <a:latin typeface="Times New Roman" pitchFamily="18" charset="0"/>
                <a:cs typeface="Times New Roman" pitchFamily="18" charset="0"/>
              </a:rPr>
              <a:t>Người thực hiện:</a:t>
            </a:r>
          </a:p>
          <a:p>
            <a:pPr algn="ctr"/>
            <a:r>
              <a:rPr lang="vi-VN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Nguyễn Thị Nga</a:t>
            </a:r>
          </a:p>
          <a:p>
            <a:pPr algn="ctr"/>
            <a:r>
              <a:rPr lang="vi-VN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Phạm Thị Quỳnh Như</a:t>
            </a:r>
            <a:endPara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45679-0125-4AD6-9AF0-F02B1D97B239}" type="datetime1">
              <a:rPr lang="en-US" smtClean="0"/>
              <a:t>7/2/2020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Giao diện phần mềm</a:t>
            </a:r>
            <a:endParaRPr lang="en-US" u="sng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1" t="6422" r="37139" b="30826"/>
          <a:stretch/>
        </p:blipFill>
        <p:spPr bwMode="auto">
          <a:xfrm>
            <a:off x="807720" y="1600200"/>
            <a:ext cx="7391400" cy="4038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03120" y="5715000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6:</a:t>
            </a:r>
            <a:r>
              <a:rPr lang="vi-V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quản lý nhà cung cấp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Giao diện phần mềm</a:t>
            </a:r>
            <a:endParaRPr lang="en-US" u="sng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-734" r="24133" b="28624"/>
          <a:stretch/>
        </p:blipFill>
        <p:spPr bwMode="auto">
          <a:xfrm>
            <a:off x="516514" y="1527175"/>
            <a:ext cx="8074459" cy="4187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03120" y="5711824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7: Giao diện quản lý sản phẩm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76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Giao diện phần mềm</a:t>
            </a:r>
            <a:endParaRPr lang="en-US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3" t="9908" r="38481" b="40550"/>
          <a:stretch/>
        </p:blipFill>
        <p:spPr bwMode="auto">
          <a:xfrm>
            <a:off x="685800" y="1752600"/>
            <a:ext cx="7848600" cy="381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03120" y="5711824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8: Giao diện quản lý khách hàng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30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Giao diện phần mềm</a:t>
            </a:r>
            <a:endParaRPr lang="en-US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8" t="18166" r="33526" b="28073"/>
          <a:stretch/>
        </p:blipFill>
        <p:spPr bwMode="auto">
          <a:xfrm>
            <a:off x="762000" y="1676400"/>
            <a:ext cx="7772399" cy="3962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103120" y="5711824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9: Giao diện quản lý nhân viên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76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Giao diện phần mềm</a:t>
            </a:r>
            <a:endParaRPr lang="en-US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0" t="6056" r="20520" b="29541"/>
          <a:stretch/>
        </p:blipFill>
        <p:spPr bwMode="auto">
          <a:xfrm>
            <a:off x="762000" y="1752600"/>
            <a:ext cx="7772400" cy="3429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87880" y="5261809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10: Giao diện quản lý đơn hàng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600" y="5867400"/>
            <a:ext cx="624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 khoản nào đăng nhập thì sẽ là nhân viên đó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762000" y="5936742"/>
            <a:ext cx="609600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3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Giao diện phần mềm</a:t>
            </a:r>
            <a:endParaRPr lang="en-US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5097889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11: Giao diện đổi mật khẩu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20000" r="44570" b="40918"/>
          <a:stretch/>
        </p:blipFill>
        <p:spPr bwMode="auto">
          <a:xfrm>
            <a:off x="1562100" y="1715359"/>
            <a:ext cx="5486400" cy="3276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1268169" y="5775158"/>
            <a:ext cx="489204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05000" y="5775158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 sẽ đổi mật khẩu của tài khoản đang được đăng nhập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27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6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Giao diện phần mềm</a:t>
            </a:r>
            <a:endParaRPr lang="en-US" u="sng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71700" y="5243741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12: Giao diện lịch sử đơn hàng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" t="7707" r="22069" b="12109"/>
          <a:stretch/>
        </p:blipFill>
        <p:spPr bwMode="auto">
          <a:xfrm>
            <a:off x="609600" y="1676401"/>
            <a:ext cx="8001000" cy="3390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88707" y="584877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 gồm 2 chức năng: xóa và tìm kiếm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55307" y="5912278"/>
            <a:ext cx="533400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8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838200"/>
          </a:xfrm>
        </p:spPr>
        <p:txBody>
          <a:bodyPr>
            <a:noAutofit/>
          </a:bodyPr>
          <a:lstStyle/>
          <a:p>
            <a:r>
              <a:rPr lang="vi-VN" sz="3600" u="sng" dirty="0" smtClean="0">
                <a:solidFill>
                  <a:srgbClr val="002060"/>
                </a:solidFill>
              </a:rPr>
              <a:t>Hướng dẫn sử dụng chương trình</a:t>
            </a:r>
            <a:endParaRPr lang="en-US" sz="3600" u="sng" dirty="0">
              <a:solidFill>
                <a:srgbClr val="00206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 1: </a:t>
            </a:r>
            <a:r>
              <a:rPr lang="nl-NL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Khởi động chương trình </a:t>
            </a:r>
            <a:r>
              <a:rPr lang="nl-NL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</a:t>
            </a: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 2: Đăng nhập</a:t>
            </a:r>
          </a:p>
          <a:p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8" t="20184" r="35589" b="39633"/>
          <a:stretch/>
        </p:blipFill>
        <p:spPr bwMode="auto">
          <a:xfrm>
            <a:off x="533400" y="2514598"/>
            <a:ext cx="7620000" cy="35814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427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u="sng" dirty="0">
                <a:solidFill>
                  <a:srgbClr val="002060"/>
                </a:solidFill>
              </a:rPr>
              <a:t>Hướng dẫn sử dụng chương trình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797552"/>
          </a:xfrm>
        </p:spPr>
        <p:txBody>
          <a:bodyPr>
            <a:normAutofit fontScale="92500" lnSpcReduction="20000"/>
          </a:bodyPr>
          <a:lstStyle/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Bước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Chọn 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việc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làm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bạn 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mong muốn</a:t>
            </a:r>
          </a:p>
          <a:p>
            <a:endParaRPr lang="vi-VN" sz="2400" dirty="0">
              <a:latin typeface="Times New Roman" pitchFamily="18" charset="0"/>
              <a:cs typeface="Times New Roman" pitchFamily="18" charset="0"/>
            </a:endParaRPr>
          </a:p>
          <a:p>
            <a:endParaRPr lang="vi-V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vi-VN" sz="2400" dirty="0">
              <a:latin typeface="Times New Roman" pitchFamily="18" charset="0"/>
              <a:cs typeface="Times New Roman" pitchFamily="18" charset="0"/>
            </a:endParaRPr>
          </a:p>
          <a:p>
            <a:endParaRPr lang="vi-V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vi-VN" sz="2400" dirty="0">
              <a:latin typeface="Times New Roman" pitchFamily="18" charset="0"/>
              <a:cs typeface="Times New Roman" pitchFamily="18" charset="0"/>
            </a:endParaRPr>
          </a:p>
          <a:p>
            <a:endParaRPr lang="vi-V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vi-VN" sz="2400" dirty="0">
              <a:latin typeface="Times New Roman" pitchFamily="18" charset="0"/>
              <a:cs typeface="Times New Roman" pitchFamily="18" charset="0"/>
            </a:endParaRPr>
          </a:p>
          <a:p>
            <a:endParaRPr lang="vi-V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vi-V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vi-VN" sz="2400" dirty="0">
              <a:latin typeface="Times New Roman" pitchFamily="18" charset="0"/>
              <a:cs typeface="Times New Roman" pitchFamily="18" charset="0"/>
            </a:endParaRPr>
          </a:p>
          <a:p>
            <a:endParaRPr lang="vi-VN" sz="2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vi-V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Bước 4: Thoát khỏi chương trình sau khi kết thúc công việc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9" t="6643" r="22815" b="26014"/>
          <a:stretch/>
        </p:blipFill>
        <p:spPr bwMode="auto">
          <a:xfrm>
            <a:off x="990600" y="2173224"/>
            <a:ext cx="6781800" cy="350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244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Kết luận và hướng phát triển</a:t>
            </a:r>
            <a:endParaRPr lang="en-US" sz="3600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190195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vi-V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Ưu điểm: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được xây dựng gọn nhẹ, dễ sử dụng</a:t>
            </a:r>
            <a:r>
              <a:rPr lang="vi-V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ràng buộc dữ liệu được đảm bảo</a:t>
            </a:r>
            <a:r>
              <a:rPr lang="vi-V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thân thiện với người sử dụng.</a:t>
            </a:r>
            <a:endParaRPr lang="vi-V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v"/>
            </a:pPr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lvl="1" indent="0">
              <a:buNone/>
            </a:pPr>
            <a:endParaRPr lang="vi-V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304800" y="3429000"/>
            <a:ext cx="8643647" cy="2740152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vi-V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itchFamily="18" charset="0"/>
              </a:rPr>
              <a:t>Nhược điểm: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 tổ chức dữ liệu và kỹ thuật lập trình chưa tốt</a:t>
            </a:r>
            <a:r>
              <a:rPr lang="vi-V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của chương trình chưa linh </a:t>
            </a:r>
            <a:r>
              <a:rPr lang="vi-V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động.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bảo mật được dữ liệu.</a:t>
            </a:r>
            <a:endParaRPr lang="vi-V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số chức năng còn chưa hoạt động ổn định</a:t>
            </a:r>
            <a:r>
              <a:rPr lang="vi-V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giải quyết chọn vẹn các vấn đề nảy sinh trong quá trình quản </a:t>
            </a:r>
            <a:r>
              <a:rPr lang="vi-V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lý.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 trình chưa có tính thẩm </a:t>
            </a:r>
            <a:r>
              <a:rPr lang="vi-V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 </a:t>
            </a:r>
            <a:r>
              <a:rPr lang="vi-V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cao.</a:t>
            </a:r>
          </a:p>
          <a:p>
            <a:pPr marL="274320" lvl="1" indent="0">
              <a:buNone/>
            </a:pPr>
            <a:endParaRPr lang="vi-V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66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MỤC LỤC</a:t>
            </a:r>
            <a:endParaRPr lang="en-US" sz="3600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600200"/>
            <a:ext cx="8183880" cy="4191000"/>
          </a:xfrm>
        </p:spPr>
        <p:txBody>
          <a:bodyPr/>
          <a:lstStyle/>
          <a:p>
            <a:pPr marL="0" indent="0">
              <a:buNone/>
            </a:pPr>
            <a:r>
              <a:rPr lang="vi-VN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vi-V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Giải quyết bài toán quản lý bán hàng</a:t>
            </a:r>
          </a:p>
          <a:p>
            <a:pPr marL="0" indent="0">
              <a:buNone/>
            </a:pPr>
            <a:r>
              <a:rPr lang="vi-VN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II</a:t>
            </a:r>
            <a:r>
              <a:rPr lang="vi-V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. Kiến thức cơ bản về C# và SQL</a:t>
            </a:r>
          </a:p>
          <a:p>
            <a:pPr marL="0" indent="0">
              <a:buNone/>
            </a:pPr>
            <a:r>
              <a:rPr lang="vi-V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III. Phân tích thiết kế hệ thống</a:t>
            </a:r>
          </a:p>
          <a:p>
            <a:pPr marL="0" indent="0">
              <a:buNone/>
            </a:pPr>
            <a:r>
              <a:rPr lang="vi-V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VI. Giao diện trong phần </a:t>
            </a:r>
            <a:r>
              <a:rPr lang="vi-V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mề</a:t>
            </a:r>
            <a:r>
              <a:rPr lang="en-US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vi-VN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vi-V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V. Hướng dẫn </a:t>
            </a:r>
            <a:r>
              <a:rPr lang="vi-V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sử </a:t>
            </a:r>
            <a:r>
              <a:rPr lang="vi-V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dụng chương trình</a:t>
            </a:r>
          </a:p>
          <a:p>
            <a:pPr marL="0" indent="0">
              <a:buNone/>
            </a:pPr>
            <a:r>
              <a:rPr lang="vi-VN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VI. Kết luận và hướng phát triển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259F5-1802-4962-9DD3-8CCC4860C9CC}" type="datetime1">
              <a:rPr lang="en-US" smtClean="0"/>
              <a:t>7/2/2020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5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Kết luận và hướng phát triển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luận</a:t>
            </a:r>
            <a:r>
              <a:rPr lang="vi-V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vi-VN" sz="2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xót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luồng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trược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dặn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>
              <a:buFont typeface="Wingdings" panose="05000000000000000000" pitchFamily="2" charset="2"/>
              <a:buChar char="ü"/>
            </a:pPr>
            <a:endParaRPr lang="en-US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endParaRPr lang="en-US" sz="21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u="sng" dirty="0">
                <a:solidFill>
                  <a:srgbClr val="002060"/>
                </a:solidFill>
                <a:cs typeface="Times New Roman" pitchFamily="18" charset="0"/>
              </a:rPr>
              <a:t>Kết luận và hướng phát triển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itchFamily="2" charset="2"/>
              <a:buChar char="v"/>
            </a:pPr>
            <a:r>
              <a:rPr lang="vi-V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Hướng phát triển: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Hoàn thiện tốt hơn về lập trình C# và ràng buộc dữ liệu.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Nâng cao tính linh động của chương trình.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Bảo mật dữ liệu tốt hơn. 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Thêm các chức năng mới để đáp ứng điều kiện của người dùng</a:t>
            </a:r>
          </a:p>
          <a:p>
            <a:pPr lvl="1">
              <a:buFont typeface="Wingdings" pitchFamily="2" charset="2"/>
              <a:buChar char="v"/>
            </a:pPr>
            <a:r>
              <a:rPr lang="vi-VN" dirty="0">
                <a:latin typeface="Times New Roman" pitchFamily="18" charset="0"/>
                <a:cs typeface="Times New Roman" pitchFamily="18" charset="0"/>
              </a:rPr>
              <a:t>Nâng cao kỷ thuật lập trình và hoàn chỉnh các thành phần còn thiếu theo hướng chuyên nghiệp, chạy thử, khả năng đưa vào áp dụng thức tế khả quan.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3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5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1752" y="381000"/>
            <a:ext cx="8534400" cy="914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510235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 </a:t>
            </a:r>
            <a:r>
              <a:rPr 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hàng trong các doanh nghiệp là công việc quan 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òi </a:t>
            </a:r>
            <a:r>
              <a:rPr 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hỏi bộ phận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nl-NL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uản </a:t>
            </a:r>
            <a:r>
              <a:rPr lang="nl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phải tiến hành nhiều nghiệp vụ phức tạp.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vi-VN" u="sng" dirty="0" smtClean="0">
                <a:solidFill>
                  <a:srgbClr val="FF0000"/>
                </a:solidFill>
              </a:rPr>
              <a:t>Mục tiêu</a:t>
            </a:r>
            <a:r>
              <a:rPr lang="vi-VN" dirty="0" smtClean="0">
                <a:solidFill>
                  <a:srgbClr val="FF0000"/>
                </a:solidFill>
              </a:rPr>
              <a:t>: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được phần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 đầy đủ các giao diện sau:</a:t>
            </a:r>
          </a:p>
          <a:p>
            <a:pPr marL="0" indent="0">
              <a:buNone/>
            </a:pP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ủ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được vào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 cấp		      </a:t>
            </a:r>
          </a:p>
          <a:p>
            <a:pPr marL="0" indent="0">
              <a:buNone/>
            </a:pP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viên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vi-V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7" indent="0">
              <a:buNone/>
            </a:pPr>
            <a:r>
              <a:rPr 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phẩm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 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thêm, sửa, xóa             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Khách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		       </a:t>
            </a:r>
          </a:p>
          <a:p>
            <a:pPr marL="1828800" lvl="7" indent="0"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iện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 hàng</a:t>
            </a:r>
          </a:p>
          <a:p>
            <a:pPr marL="1828800" lvl="7" indent="0">
              <a:buNone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hân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 tiết đơn hàng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7" indent="0">
              <a:buNone/>
            </a:pP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Ngoài 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 còn có giao diện Đăng nhập, Đổi mật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khẩu, Trợ giúp</a:t>
            </a:r>
          </a:p>
          <a:p>
            <a:pPr marL="1828800" lvl="7" indent="0">
              <a:buNone/>
            </a:pP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7" indent="0">
              <a:buNone/>
            </a:pP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7" indent="0">
              <a:buNone/>
            </a:pP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giao diện Winform bằng ngôn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ữ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C#, </a:t>
            </a:r>
          </a:p>
          <a:p>
            <a:pPr marL="1828800" lvl="7" indent="0">
              <a:buNone/>
            </a:pPr>
            <a:r>
              <a:rPr lang="vi-V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hệ quản trị CSDL SQL</a:t>
            </a:r>
          </a:p>
          <a:p>
            <a:pPr marL="2114550" lvl="7" indent="-285750">
              <a:buFont typeface="Wingdings" pitchFamily="2" charset="2"/>
              <a:buChar char="v"/>
            </a:pPr>
            <a:endParaRPr lang="vi-VN" sz="1800" dirty="0"/>
          </a:p>
          <a:p>
            <a:pPr marL="1828800" lvl="7" indent="0">
              <a:buNone/>
            </a:pPr>
            <a:endParaRPr lang="vi-VN" sz="1800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2DFA-0BB2-4534-A5D1-EBAF174C2EB4}" type="datetime1">
              <a:rPr lang="en-US" smtClean="0"/>
              <a:t>7/2/2020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4152" y="3810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3600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Giải quyết bài toán</a:t>
            </a:r>
            <a:endParaRPr lang="en-US" sz="3600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3048000" y="3810000"/>
            <a:ext cx="304800" cy="9214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5029200" y="2971800"/>
            <a:ext cx="612648" cy="1676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495238" y="4863842"/>
            <a:ext cx="565404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479036" y="5142257"/>
            <a:ext cx="484632" cy="4892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5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Ngôn ngữ C#, CSDL SQL</a:t>
            </a:r>
            <a:endParaRPr lang="en-US" sz="3600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C#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buFont typeface="Wingdings" pitchFamily="2" charset="2"/>
              <a:buChar char="v"/>
            </a:pPr>
            <a:r>
              <a:rPr lang="vi-V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ngôn ngữ đơn giản, hiện đại, dễ sử dụng.</a:t>
            </a:r>
          </a:p>
          <a:p>
            <a:pPr lvl="1">
              <a:buFont typeface="Wingdings" pitchFamily="2" charset="2"/>
              <a:buChar char="v"/>
            </a:pPr>
            <a:r>
              <a:rPr lang="vi-V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 thể biên dịch được trên nhiều máy tính khác nhau.</a:t>
            </a:r>
          </a:p>
          <a:p>
            <a:pPr>
              <a:buFont typeface="Wingdings" pitchFamily="2" charset="2"/>
              <a:buChar char="v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vi-V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nl-NL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à </a:t>
            </a:r>
            <a:r>
              <a:rPr lang="nl-NL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một ngôn ngữ máy tính để lưu trữ, thao tác và truy xuất dữ liệu được lưu trữ trong một </a:t>
            </a: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CSDL </a:t>
            </a:r>
            <a:r>
              <a:rPr lang="nl-NL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quan </a:t>
            </a:r>
            <a:r>
              <a:rPr lang="nl-NL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nl-NL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vi-V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Dễ tiếp cận dễ hiểu có thể sử dụng trên nhiều ngôn ngữ lập trình.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93E3-0E79-457E-B4E0-F86AD330CFA7}" type="datetime1">
              <a:rPr lang="en-US" smtClean="0"/>
              <a:t>7/2/2020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2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Phân tích thiết kế hệ thống</a:t>
            </a:r>
            <a:endParaRPr lang="en-US" sz="3600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Cấu tạo mô hình 3 lớp:</a:t>
            </a:r>
          </a:p>
          <a:p>
            <a:pPr marL="0" indent="0">
              <a:buNone/>
            </a:pPr>
            <a:endParaRPr lang="vi-V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vi-V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vi-VN" sz="2000" dirty="0" smtClean="0">
                <a:latin typeface="Times New Roman" pitchFamily="18" charset="0"/>
                <a:cs typeface="Times New Roman" pitchFamily="18" charset="0"/>
              </a:rPr>
              <a:t>Phân </a:t>
            </a:r>
            <a:r>
              <a:rPr lang="vi-VN" sz="2000" dirty="0">
                <a:latin typeface="Times New Roman" pitchFamily="18" charset="0"/>
                <a:cs typeface="Times New Roman" pitchFamily="18" charset="0"/>
              </a:rPr>
              <a:t>loại nhiệm vụ theo </a:t>
            </a:r>
            <a:r>
              <a:rPr lang="vi-VN" sz="2000" dirty="0" smtClean="0">
                <a:latin typeface="Times New Roman" pitchFamily="18" charset="0"/>
                <a:cs typeface="Times New Roman" pitchFamily="18" charset="0"/>
              </a:rPr>
              <a:t>lớp</a:t>
            </a:r>
          </a:p>
          <a:p>
            <a:pPr>
              <a:buFontTx/>
              <a:buChar char="-"/>
            </a:pPr>
            <a:r>
              <a:rPr lang="vi-VN" sz="2000" dirty="0" smtClean="0">
                <a:latin typeface="Times New Roman" pitchFamily="18" charset="0"/>
                <a:cs typeface="Times New Roman" pitchFamily="18" charset="0"/>
              </a:rPr>
              <a:t>Dễ quản lý</a:t>
            </a:r>
          </a:p>
          <a:p>
            <a:pPr marL="0" indent="0">
              <a:buNone/>
            </a:pPr>
            <a:endParaRPr lang="vi-V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vi-V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vi-V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vi-V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vi-V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vi-V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vi-V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vi-V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vi-VN" sz="2400" dirty="0" smtClean="0">
                <a:latin typeface="Times New Roman" pitchFamily="18" charset="0"/>
                <a:cs typeface="Times New Roman" pitchFamily="18" charset="0"/>
              </a:rPr>
              <a:t>			</a:t>
            </a: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2"/>
          <a:stretch/>
        </p:blipFill>
        <p:spPr bwMode="auto">
          <a:xfrm>
            <a:off x="4343400" y="2013126"/>
            <a:ext cx="3962400" cy="3397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19600" y="55626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itchFamily="18" charset="0"/>
                <a:cs typeface="Times New Roman" pitchFamily="18" charset="0"/>
              </a:rPr>
              <a:t>Hình 1: Cách hoạt động của mô hình 3 lớp</a:t>
            </a:r>
          </a:p>
          <a:p>
            <a:pPr algn="ctr"/>
            <a:endParaRPr lang="vi-VN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38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Phân tích thiết kế hệ thống</a:t>
            </a:r>
            <a:endParaRPr lang="en-US" sz="3600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481710"/>
              </p:ext>
            </p:extLst>
          </p:nvPr>
        </p:nvGraphicFramePr>
        <p:xfrm>
          <a:off x="685800" y="2057400"/>
          <a:ext cx="8001000" cy="3200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01000"/>
              </a:tblGrid>
              <a:tr h="32004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/>
                        <a:ea typeface="Calibr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F127A-9B0A-4D65-A5CF-7B5DEE9B6D94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305571" y="2381655"/>
            <a:ext cx="2624137" cy="83026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Times New Roman"/>
                <a:ea typeface="Calibri"/>
              </a:rPr>
              <a:t>Quảng</a:t>
            </a:r>
            <a:r>
              <a:rPr lang="en-US" sz="1600" dirty="0">
                <a:effectLst/>
                <a:latin typeface="Times New Roman"/>
                <a:ea typeface="Calibri"/>
              </a:rPr>
              <a:t> </a:t>
            </a:r>
            <a:r>
              <a:rPr lang="en-US" sz="1600" dirty="0" err="1">
                <a:effectLst/>
                <a:latin typeface="Times New Roman"/>
                <a:ea typeface="Calibri"/>
              </a:rPr>
              <a:t>Lý</a:t>
            </a:r>
            <a:r>
              <a:rPr lang="en-US" sz="1600" dirty="0">
                <a:effectLst/>
                <a:latin typeface="Times New Roman"/>
                <a:ea typeface="Calibri"/>
              </a:rPr>
              <a:t> </a:t>
            </a:r>
            <a:r>
              <a:rPr lang="en-US" sz="1600" dirty="0" err="1">
                <a:effectLst/>
                <a:latin typeface="Times New Roman"/>
                <a:ea typeface="Calibri"/>
              </a:rPr>
              <a:t>bán</a:t>
            </a:r>
            <a:r>
              <a:rPr lang="en-US" sz="1600" dirty="0">
                <a:effectLst/>
                <a:latin typeface="Times New Roman"/>
                <a:ea typeface="Calibri"/>
              </a:rPr>
              <a:t> </a:t>
            </a:r>
            <a:r>
              <a:rPr lang="en-US" sz="1600" dirty="0" err="1">
                <a:effectLst/>
                <a:latin typeface="Times New Roman"/>
                <a:ea typeface="Calibri"/>
              </a:rPr>
              <a:t>hàng</a:t>
            </a:r>
            <a:endParaRPr lang="en-US" sz="1600" dirty="0">
              <a:effectLst/>
              <a:latin typeface="Times New Roman"/>
              <a:ea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32719" y="3630174"/>
            <a:ext cx="6324203" cy="186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Box 59"/>
          <p:cNvSpPr txBox="1"/>
          <p:nvPr/>
        </p:nvSpPr>
        <p:spPr>
          <a:xfrm>
            <a:off x="1066800" y="3849688"/>
            <a:ext cx="731838" cy="125571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effectLst/>
                <a:latin typeface="Times New Roman"/>
                <a:ea typeface="Calibri"/>
              </a:rPr>
              <a:t>Sản</a:t>
            </a:r>
            <a:endParaRPr lang="en-US" sz="1600" dirty="0">
              <a:effectLst/>
              <a:latin typeface="Times New Roman"/>
              <a:ea typeface="Calibri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Times New Roman"/>
                <a:ea typeface="Calibri"/>
              </a:rPr>
              <a:t>Phẩm</a:t>
            </a:r>
            <a:endParaRPr lang="en-US" sz="1600" dirty="0">
              <a:effectLst/>
              <a:latin typeface="Times New Roman"/>
              <a:ea typeface="Calibri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434645" y="3648785"/>
            <a:ext cx="6350" cy="246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Box 87"/>
          <p:cNvSpPr txBox="1"/>
          <p:nvPr/>
        </p:nvSpPr>
        <p:spPr>
          <a:xfrm>
            <a:off x="2069948" y="3884882"/>
            <a:ext cx="721029" cy="1220517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effectLst/>
                <a:latin typeface="Times New Roman"/>
                <a:ea typeface="Calibri"/>
              </a:rPr>
              <a:t>Nhân</a:t>
            </a:r>
            <a:r>
              <a:rPr lang="en-US" sz="1600" dirty="0" smtClean="0">
                <a:effectLst/>
                <a:latin typeface="Times New Roman"/>
                <a:ea typeface="Calibri"/>
              </a:rPr>
              <a:t> </a:t>
            </a:r>
            <a:r>
              <a:rPr lang="en-US" sz="1600" dirty="0" err="1">
                <a:effectLst/>
                <a:latin typeface="Times New Roman"/>
                <a:ea typeface="Calibri"/>
              </a:rPr>
              <a:t>Viên</a:t>
            </a:r>
            <a:endParaRPr lang="en-US" sz="1600" dirty="0">
              <a:effectLst/>
              <a:latin typeface="Times New Roman"/>
              <a:ea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12966" y="3673677"/>
            <a:ext cx="6350" cy="24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Box 94"/>
          <p:cNvSpPr txBox="1"/>
          <p:nvPr/>
        </p:nvSpPr>
        <p:spPr>
          <a:xfrm>
            <a:off x="3048000" y="3883262"/>
            <a:ext cx="762000" cy="1269999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effectLst/>
                <a:latin typeface="Times New Roman"/>
                <a:ea typeface="Calibri"/>
              </a:rPr>
              <a:t>Khách</a:t>
            </a:r>
            <a:r>
              <a:rPr lang="en-US" sz="1600" dirty="0" smtClean="0">
                <a:effectLst/>
                <a:latin typeface="Times New Roman"/>
                <a:ea typeface="Calibri"/>
              </a:rPr>
              <a:t> </a:t>
            </a:r>
            <a:r>
              <a:rPr lang="en-US" sz="1600" dirty="0" err="1">
                <a:effectLst/>
                <a:latin typeface="Times New Roman"/>
                <a:ea typeface="Calibri"/>
              </a:rPr>
              <a:t>Hàng</a:t>
            </a:r>
            <a:endParaRPr lang="en-US" sz="1600" dirty="0">
              <a:effectLst/>
              <a:latin typeface="Times New Roman"/>
              <a:ea typeface="Calibri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503730" y="3673676"/>
            <a:ext cx="7937" cy="24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Box 96"/>
          <p:cNvSpPr txBox="1"/>
          <p:nvPr/>
        </p:nvSpPr>
        <p:spPr>
          <a:xfrm>
            <a:off x="4169568" y="3919773"/>
            <a:ext cx="811213" cy="1233488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effectLst/>
                <a:latin typeface="Times New Roman"/>
                <a:ea typeface="Calibri"/>
              </a:rPr>
              <a:t>Nhà</a:t>
            </a:r>
            <a:r>
              <a:rPr lang="en-US" sz="1600" dirty="0" smtClean="0">
                <a:effectLst/>
                <a:latin typeface="Times New Roman"/>
                <a:ea typeface="Calibri"/>
              </a:rPr>
              <a:t> </a:t>
            </a:r>
            <a:r>
              <a:rPr lang="en-US" sz="1600" dirty="0" err="1">
                <a:effectLst/>
                <a:latin typeface="Times New Roman"/>
                <a:ea typeface="Calibri"/>
              </a:rPr>
              <a:t>Cung</a:t>
            </a:r>
            <a:r>
              <a:rPr lang="en-US" sz="1600" dirty="0">
                <a:effectLst/>
                <a:latin typeface="Times New Roman"/>
                <a:ea typeface="Calibri"/>
              </a:rPr>
              <a:t> </a:t>
            </a:r>
            <a:r>
              <a:rPr lang="en-US" sz="1600" dirty="0" err="1">
                <a:effectLst/>
                <a:latin typeface="Times New Roman"/>
                <a:ea typeface="Calibri"/>
              </a:rPr>
              <a:t>Cấp</a:t>
            </a:r>
            <a:endParaRPr lang="en-US" sz="1600" dirty="0">
              <a:effectLst/>
              <a:latin typeface="Times New Roman"/>
              <a:ea typeface="Calibri"/>
            </a:endParaRPr>
          </a:p>
        </p:txBody>
      </p:sp>
      <p:sp>
        <p:nvSpPr>
          <p:cNvPr id="18" name="Text Box 98"/>
          <p:cNvSpPr txBox="1"/>
          <p:nvPr/>
        </p:nvSpPr>
        <p:spPr>
          <a:xfrm>
            <a:off x="5257800" y="3932744"/>
            <a:ext cx="762000" cy="1220517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effectLst/>
                <a:latin typeface="Times New Roman"/>
                <a:ea typeface="Calibri"/>
              </a:rPr>
              <a:t>Tài</a:t>
            </a:r>
            <a:r>
              <a:rPr lang="en-US" sz="1600" dirty="0" smtClean="0">
                <a:effectLst/>
                <a:latin typeface="Times New Roman"/>
                <a:ea typeface="Calibri"/>
              </a:rPr>
              <a:t> </a:t>
            </a:r>
            <a:r>
              <a:rPr lang="en-US" sz="1600" dirty="0" err="1">
                <a:effectLst/>
                <a:latin typeface="Times New Roman"/>
                <a:ea typeface="Calibri"/>
              </a:rPr>
              <a:t>Khoản</a:t>
            </a:r>
            <a:endParaRPr lang="en-US" sz="1600" dirty="0">
              <a:effectLst/>
              <a:latin typeface="Times New Roman"/>
              <a:ea typeface="Calibri"/>
            </a:endParaRPr>
          </a:p>
        </p:txBody>
      </p:sp>
      <p:sp>
        <p:nvSpPr>
          <p:cNvPr id="19" name="Text Box 99"/>
          <p:cNvSpPr txBox="1"/>
          <p:nvPr/>
        </p:nvSpPr>
        <p:spPr>
          <a:xfrm>
            <a:off x="6386209" y="3934365"/>
            <a:ext cx="741362" cy="123970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effectLst/>
                <a:latin typeface="Times New Roman"/>
                <a:ea typeface="Calibri"/>
              </a:rPr>
              <a:t>Đơn</a:t>
            </a:r>
            <a:endParaRPr lang="en-US" sz="1600" dirty="0">
              <a:effectLst/>
              <a:latin typeface="Times New Roman"/>
              <a:ea typeface="Calibri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Times New Roman"/>
                <a:ea typeface="Calibri"/>
              </a:rPr>
              <a:t>Hàng</a:t>
            </a:r>
            <a:endParaRPr lang="en-US" sz="1600" dirty="0">
              <a:effectLst/>
              <a:latin typeface="Times New Roman"/>
              <a:ea typeface="Calibri"/>
            </a:endParaRPr>
          </a:p>
        </p:txBody>
      </p:sp>
      <p:sp>
        <p:nvSpPr>
          <p:cNvPr id="20" name="Text Box 100"/>
          <p:cNvSpPr txBox="1"/>
          <p:nvPr/>
        </p:nvSpPr>
        <p:spPr>
          <a:xfrm>
            <a:off x="7391400" y="3926259"/>
            <a:ext cx="731044" cy="1233486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Times New Roman"/>
                <a:ea typeface="Calibri"/>
              </a:rPr>
              <a:t>Trợ</a:t>
            </a:r>
            <a:r>
              <a:rPr lang="en-US" sz="1600" dirty="0">
                <a:effectLst/>
                <a:latin typeface="Times New Roman"/>
                <a:ea typeface="Calibri"/>
              </a:rPr>
              <a:t> </a:t>
            </a:r>
            <a:r>
              <a:rPr lang="en-US" sz="1600" dirty="0" err="1">
                <a:effectLst/>
                <a:latin typeface="Times New Roman"/>
                <a:ea typeface="Calibri"/>
              </a:rPr>
              <a:t>Giúp</a:t>
            </a:r>
            <a:endParaRPr lang="en-US" sz="1600" dirty="0">
              <a:effectLst/>
              <a:latin typeface="Times New Roman"/>
              <a:ea typeface="Calibri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640185" y="3632823"/>
            <a:ext cx="6350" cy="246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770688" y="3650592"/>
            <a:ext cx="6350" cy="246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745708" y="3625850"/>
            <a:ext cx="6350" cy="246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617640" y="3229464"/>
            <a:ext cx="0" cy="65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35287" y="5486400"/>
            <a:ext cx="4206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Hinh 2: Mô hình phân rã chức năng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26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Phân tích thiết kế hệ thống</a:t>
            </a:r>
            <a:endParaRPr lang="en-US" sz="3600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8" t="20574" r="13374" b="19607"/>
          <a:stretch/>
        </p:blipFill>
        <p:spPr bwMode="auto">
          <a:xfrm>
            <a:off x="563424" y="1676401"/>
            <a:ext cx="7980639" cy="4114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20143" y="5880687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Hinh 3: Mối quan hệ giữa các bảng dữ liệu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12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u="sng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Giao diện phần mềm</a:t>
            </a:r>
            <a:endParaRPr lang="en-US" sz="3600" u="sng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3" t="18799" r="42666" b="41473"/>
          <a:stretch/>
        </p:blipFill>
        <p:spPr bwMode="auto">
          <a:xfrm>
            <a:off x="1066800" y="1676400"/>
            <a:ext cx="7010400" cy="3276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62200" y="5147077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4: Giao diện chức năng đăng nhập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500" y="5650468"/>
            <a:ext cx="773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/>
              <a:t>                   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 giao diện khởi động của hệ 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90600" y="5729796"/>
            <a:ext cx="609600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3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u="sng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Giao diện phần mềm</a:t>
            </a:r>
            <a:endParaRPr lang="en-US" u="sng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" t="3669" r="33939" b="28440"/>
          <a:stretch/>
        </p:blipFill>
        <p:spPr bwMode="auto">
          <a:xfrm>
            <a:off x="759895" y="1676400"/>
            <a:ext cx="7774505" cy="3886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B0B10-8FC3-4E60-AE16-9E48EE9AB49E}" type="datetime1">
              <a:rPr lang="en-US" smtClean="0"/>
              <a:t>7/2/2020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94004-3792-4E8A-9651-ECC1ABE49402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89484" y="5562600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 5: Giao diện </a:t>
            </a:r>
            <a:r>
              <a:rPr lang="en-US" sz="16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 </a:t>
            </a:r>
            <a:r>
              <a:rPr lang="vi-VN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 bán hàng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5749" y="5941292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1276149" y="6004800"/>
            <a:ext cx="609600" cy="2423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9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863</Words>
  <Application>Microsoft Office PowerPoint</Application>
  <PresentationFormat>On-screen Show (4:3)</PresentationFormat>
  <Paragraphs>173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Times New Roman</vt:lpstr>
      <vt:lpstr>Wingdings</vt:lpstr>
      <vt:lpstr>Office Theme</vt:lpstr>
      <vt:lpstr>Đồ Án Lập Trình Ứng Dụng  ĐỀ TÀI: XÂY DỰNG PHẦN MỀM QUẢN LÝ BÁN HÀNG</vt:lpstr>
      <vt:lpstr>MỤC LỤC</vt:lpstr>
      <vt:lpstr>PowerPoint Presentation</vt:lpstr>
      <vt:lpstr>Ngôn ngữ C#, CSDL SQL</vt:lpstr>
      <vt:lpstr>Phân tích thiết kế hệ thống</vt:lpstr>
      <vt:lpstr>Phân tích thiết kế hệ thống</vt:lpstr>
      <vt:lpstr>Phân tích thiết kế hệ thống</vt:lpstr>
      <vt:lpstr>Giao diện phần mềm</vt:lpstr>
      <vt:lpstr>Giao diện phần mềm</vt:lpstr>
      <vt:lpstr>Giao diện phần mềm</vt:lpstr>
      <vt:lpstr>Giao diện phần mềm</vt:lpstr>
      <vt:lpstr>Giao diện phần mềm</vt:lpstr>
      <vt:lpstr>Giao diện phần mềm</vt:lpstr>
      <vt:lpstr>Giao diện phần mềm</vt:lpstr>
      <vt:lpstr>Giao diện phần mềm</vt:lpstr>
      <vt:lpstr>Giao diện phần mềm</vt:lpstr>
      <vt:lpstr>Hướng dẫn sử dụng chương trình</vt:lpstr>
      <vt:lpstr>Hướng dẫn sử dụng chương trình</vt:lpstr>
      <vt:lpstr>Kết luận và hướng phát triển</vt:lpstr>
      <vt:lpstr>Kết luận và hướng phát triển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Lập Trình Ứng Dụng  ĐỀ TÀI: XÂY DỰNG PHẦN MỀM QUẢN LÝ BÁN HÀNG</dc:title>
  <dc:creator>HP</dc:creator>
  <cp:lastModifiedBy>ADMIN</cp:lastModifiedBy>
  <cp:revision>37</cp:revision>
  <dcterms:created xsi:type="dcterms:W3CDTF">2020-07-01T09:59:10Z</dcterms:created>
  <dcterms:modified xsi:type="dcterms:W3CDTF">2020-07-01T18:58:25Z</dcterms:modified>
</cp:coreProperties>
</file>